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326" r:id="rId2"/>
    <p:sldId id="381" r:id="rId3"/>
    <p:sldId id="504" r:id="rId4"/>
    <p:sldId id="505" r:id="rId5"/>
    <p:sldId id="408" r:id="rId6"/>
    <p:sldId id="506" r:id="rId7"/>
    <p:sldId id="507" r:id="rId8"/>
    <p:sldId id="535" r:id="rId9"/>
    <p:sldId id="460" r:id="rId10"/>
    <p:sldId id="540" r:id="rId11"/>
    <p:sldId id="538" r:id="rId12"/>
    <p:sldId id="539" r:id="rId13"/>
    <p:sldId id="380" r:id="rId14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나눔바른고딕" panose="020B0603020101020101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0868"/>
    <a:srgbClr val="DC3434"/>
    <a:srgbClr val="F7F7F7"/>
    <a:srgbClr val="F5F5F5"/>
    <a:srgbClr val="31859C"/>
    <a:srgbClr val="FBFBFB"/>
    <a:srgbClr val="F4F4F4"/>
    <a:srgbClr val="F2F2F2"/>
    <a:srgbClr val="F3F3F3"/>
    <a:srgbClr val="FF5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4" autoAdjust="0"/>
    <p:restoredTop sz="72536" autoAdjust="0"/>
  </p:normalViewPr>
  <p:slideViewPr>
    <p:cSldViewPr>
      <p:cViewPr varScale="1">
        <p:scale>
          <a:sx n="97" d="100"/>
          <a:sy n="97" d="100"/>
        </p:scale>
        <p:origin x="1032" y="10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ad95b425acd8e0a0" providerId="LiveId" clId="{29821515-7139-47C6-ADE3-A1E8120FB1C4}"/>
    <pc:docChg chg="delSld modSld sldOrd">
      <pc:chgData name="" userId="ad95b425acd8e0a0" providerId="LiveId" clId="{29821515-7139-47C6-ADE3-A1E8120FB1C4}" dt="2018-12-25T13:35:23.600" v="3" actId="2696"/>
      <pc:docMkLst>
        <pc:docMk/>
      </pc:docMkLst>
      <pc:sldChg chg="modTransition">
        <pc:chgData name="" userId="ad95b425acd8e0a0" providerId="LiveId" clId="{29821515-7139-47C6-ADE3-A1E8120FB1C4}" dt="2018-12-25T13:33:21.042" v="0"/>
        <pc:sldMkLst>
          <pc:docMk/>
          <pc:sldMk cId="3603221133" sldId="532"/>
        </pc:sldMkLst>
      </pc:sldChg>
      <pc:sldChg chg="modTransition">
        <pc:chgData name="" userId="ad95b425acd8e0a0" providerId="LiveId" clId="{29821515-7139-47C6-ADE3-A1E8120FB1C4}" dt="2018-12-25T13:33:36.007" v="2"/>
        <pc:sldMkLst>
          <pc:docMk/>
          <pc:sldMk cId="3874743404" sldId="533"/>
        </pc:sldMkLst>
      </pc:sldChg>
      <pc:sldChg chg="modTransition">
        <pc:chgData name="" userId="ad95b425acd8e0a0" providerId="LiveId" clId="{29821515-7139-47C6-ADE3-A1E8120FB1C4}" dt="2018-12-25T13:33:21.042" v="0"/>
        <pc:sldMkLst>
          <pc:docMk/>
          <pc:sldMk cId="4110476851" sldId="534"/>
        </pc:sldMkLst>
      </pc:sldChg>
      <pc:sldChg chg="ord">
        <pc:chgData name="" userId="ad95b425acd8e0a0" providerId="LiveId" clId="{29821515-7139-47C6-ADE3-A1E8120FB1C4}" dt="2018-12-25T13:33:31.415" v="1"/>
        <pc:sldMkLst>
          <pc:docMk/>
          <pc:sldMk cId="2499894881" sldId="535"/>
        </pc:sldMkLst>
      </pc:sldChg>
      <pc:sldChg chg="del">
        <pc:chgData name="" userId="ad95b425acd8e0a0" providerId="LiveId" clId="{29821515-7139-47C6-ADE3-A1E8120FB1C4}" dt="2018-12-25T13:35:23.600" v="3" actId="2696"/>
        <pc:sldMkLst>
          <pc:docMk/>
          <pc:sldMk cId="525089805" sldId="537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5473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20851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comNum</a:t>
            </a:r>
            <a:r>
              <a:rPr lang="en-US" altLang="ko-KR" dirty="0"/>
              <a:t> = </a:t>
            </a:r>
            <a:r>
              <a:rPr lang="en-US" altLang="ko-KR" dirty="0" err="1"/>
              <a:t>ran.randint</a:t>
            </a:r>
            <a:r>
              <a:rPr lang="en-US" altLang="ko-KR" dirty="0"/>
              <a:t>(1,50)#1~50</a:t>
            </a:r>
            <a:r>
              <a:rPr lang="ko-KR" altLang="en-US" dirty="0"/>
              <a:t>까지</a:t>
            </a:r>
          </a:p>
          <a:p>
            <a:endParaRPr lang="ko-KR" altLang="en-US" dirty="0"/>
          </a:p>
          <a:p>
            <a:r>
              <a:rPr lang="en-US" altLang="ko-KR" dirty="0"/>
              <a:t>while True:</a:t>
            </a:r>
          </a:p>
          <a:p>
            <a:r>
              <a:rPr lang="en-US" altLang="ko-KR" dirty="0"/>
              <a:t>    num = int(input("</a:t>
            </a:r>
            <a:r>
              <a:rPr lang="ko-KR" altLang="en-US" dirty="0"/>
              <a:t>숫자를 입력하세요 </a:t>
            </a:r>
            <a:r>
              <a:rPr lang="en-US" altLang="ko-KR" dirty="0"/>
              <a:t>&gt;&gt; "))</a:t>
            </a:r>
          </a:p>
          <a:p>
            <a:r>
              <a:rPr lang="en-US" altLang="ko-KR" dirty="0"/>
              <a:t>    if </a:t>
            </a:r>
            <a:r>
              <a:rPr lang="en-US" altLang="ko-KR" dirty="0" err="1"/>
              <a:t>comNum</a:t>
            </a:r>
            <a:r>
              <a:rPr lang="en-US" altLang="ko-KR" dirty="0"/>
              <a:t>==num:</a:t>
            </a:r>
          </a:p>
          <a:p>
            <a:r>
              <a:rPr lang="en-US" altLang="ko-KR" dirty="0"/>
              <a:t>        break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elif</a:t>
            </a:r>
            <a:r>
              <a:rPr lang="en-US" altLang="ko-KR" dirty="0"/>
              <a:t> </a:t>
            </a:r>
            <a:r>
              <a:rPr lang="en-US" altLang="ko-KR" dirty="0" err="1"/>
              <a:t>comNum</a:t>
            </a:r>
            <a:r>
              <a:rPr lang="en-US" altLang="ko-KR" dirty="0"/>
              <a:t>&gt;num:</a:t>
            </a:r>
          </a:p>
          <a:p>
            <a:r>
              <a:rPr lang="en-US" altLang="ko-KR" dirty="0"/>
              <a:t>        print("%d</a:t>
            </a:r>
            <a:r>
              <a:rPr lang="ko-KR" altLang="en-US" dirty="0"/>
              <a:t>보다 큰 수 입니다</a:t>
            </a:r>
            <a:r>
              <a:rPr lang="en-US" altLang="ko-KR" dirty="0"/>
              <a:t>."%num)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elif</a:t>
            </a:r>
            <a:r>
              <a:rPr lang="en-US" altLang="ko-KR" dirty="0"/>
              <a:t> </a:t>
            </a:r>
            <a:r>
              <a:rPr lang="en-US" altLang="ko-KR" dirty="0" err="1"/>
              <a:t>comNum</a:t>
            </a:r>
            <a:r>
              <a:rPr lang="en-US" altLang="ko-KR" dirty="0"/>
              <a:t>&lt;num:</a:t>
            </a:r>
          </a:p>
          <a:p>
            <a:r>
              <a:rPr lang="en-US" altLang="ko-KR" dirty="0"/>
              <a:t>        print("%d</a:t>
            </a:r>
            <a:r>
              <a:rPr lang="ko-KR" altLang="en-US" dirty="0"/>
              <a:t>보다 작은 수 입니다</a:t>
            </a:r>
            <a:r>
              <a:rPr lang="en-US" altLang="ko-KR" dirty="0"/>
              <a:t>."%</a:t>
            </a:r>
            <a:r>
              <a:rPr lang="en-US" altLang="ko-KR" dirty="0" err="1"/>
              <a:t>num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count = 0</a:t>
            </a:r>
          </a:p>
          <a:p>
            <a:r>
              <a:rPr lang="en-US" altLang="ko-KR" dirty="0" err="1" smtClean="0"/>
              <a:t>com_num</a:t>
            </a:r>
            <a:r>
              <a:rPr lang="en-US" altLang="ko-KR" dirty="0" smtClean="0"/>
              <a:t> = </a:t>
            </a:r>
            <a:r>
              <a:rPr lang="en-US" altLang="ko-KR" dirty="0" err="1" smtClean="0"/>
              <a:t>random.randint</a:t>
            </a:r>
            <a:r>
              <a:rPr lang="en-US" altLang="ko-KR" dirty="0" smtClean="0"/>
              <a:t>(1,50)</a:t>
            </a:r>
          </a:p>
          <a:p>
            <a:r>
              <a:rPr lang="en-US" altLang="ko-KR" dirty="0" smtClean="0"/>
              <a:t>while True:</a:t>
            </a:r>
          </a:p>
          <a:p>
            <a:r>
              <a:rPr lang="en-US" altLang="ko-KR" dirty="0" smtClean="0"/>
              <a:t>    </a:t>
            </a:r>
            <a:r>
              <a:rPr lang="en-US" altLang="ko-KR" dirty="0" err="1" smtClean="0"/>
              <a:t>user_num</a:t>
            </a:r>
            <a:r>
              <a:rPr lang="en-US" altLang="ko-KR" dirty="0" smtClean="0"/>
              <a:t> =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(input("</a:t>
            </a:r>
            <a:r>
              <a:rPr lang="ko-KR" altLang="en-US" dirty="0" smtClean="0"/>
              <a:t>숫자를 입력하세요 </a:t>
            </a:r>
            <a:r>
              <a:rPr lang="en-US" altLang="ko-KR" dirty="0" smtClean="0"/>
              <a:t>&gt;&gt; "))</a:t>
            </a:r>
          </a:p>
          <a:p>
            <a:r>
              <a:rPr lang="en-US" altLang="ko-KR" dirty="0" smtClean="0"/>
              <a:t>    if </a:t>
            </a:r>
            <a:r>
              <a:rPr lang="en-US" altLang="ko-KR" dirty="0" err="1" smtClean="0"/>
              <a:t>com_num</a:t>
            </a:r>
            <a:r>
              <a:rPr lang="en-US" altLang="ko-KR" dirty="0" smtClean="0"/>
              <a:t> == </a:t>
            </a:r>
            <a:r>
              <a:rPr lang="en-US" altLang="ko-KR" dirty="0" err="1" smtClean="0"/>
              <a:t>user_num</a:t>
            </a:r>
            <a:r>
              <a:rPr lang="en-US" altLang="ko-KR" dirty="0" smtClean="0"/>
              <a:t> :</a:t>
            </a:r>
          </a:p>
          <a:p>
            <a:r>
              <a:rPr lang="en-US" altLang="ko-KR" dirty="0" smtClean="0"/>
              <a:t>        print("{}</a:t>
            </a:r>
            <a:r>
              <a:rPr lang="ko-KR" altLang="en-US" dirty="0" err="1" smtClean="0"/>
              <a:t>번만에</a:t>
            </a:r>
            <a:r>
              <a:rPr lang="ko-KR" altLang="en-US" dirty="0" smtClean="0"/>
              <a:t> 맞추셨습니다</a:t>
            </a:r>
            <a:r>
              <a:rPr lang="en-US" altLang="ko-KR" dirty="0" smtClean="0"/>
              <a:t>.".format(count))</a:t>
            </a:r>
          </a:p>
          <a:p>
            <a:r>
              <a:rPr lang="en-US" altLang="ko-KR" dirty="0" smtClean="0"/>
              <a:t>        break</a:t>
            </a:r>
          </a:p>
          <a:p>
            <a:r>
              <a:rPr lang="en-US" altLang="ko-KR" dirty="0" smtClean="0"/>
              <a:t>    </a:t>
            </a:r>
            <a:r>
              <a:rPr lang="en-US" altLang="ko-KR" dirty="0" err="1" smtClean="0"/>
              <a:t>elif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com_num</a:t>
            </a:r>
            <a:r>
              <a:rPr lang="en-US" altLang="ko-KR" dirty="0" smtClean="0"/>
              <a:t>&gt;</a:t>
            </a:r>
            <a:r>
              <a:rPr lang="en-US" altLang="ko-KR" dirty="0" err="1" smtClean="0"/>
              <a:t>user_num</a:t>
            </a:r>
            <a:r>
              <a:rPr lang="en-US" altLang="ko-KR" dirty="0" smtClean="0"/>
              <a:t>:</a:t>
            </a:r>
          </a:p>
          <a:p>
            <a:r>
              <a:rPr lang="en-US" altLang="ko-KR" dirty="0" smtClean="0"/>
              <a:t>        print("{}</a:t>
            </a:r>
            <a:r>
              <a:rPr lang="ko-KR" altLang="en-US" dirty="0" smtClean="0"/>
              <a:t>보다 큰 수 입니다</a:t>
            </a:r>
            <a:r>
              <a:rPr lang="en-US" altLang="ko-KR" dirty="0" smtClean="0"/>
              <a:t>.".format(</a:t>
            </a:r>
            <a:r>
              <a:rPr lang="en-US" altLang="ko-KR" dirty="0" err="1" smtClean="0"/>
              <a:t>user_num</a:t>
            </a:r>
            <a:r>
              <a:rPr lang="en-US" altLang="ko-KR" dirty="0" smtClean="0"/>
              <a:t>))</a:t>
            </a:r>
          </a:p>
          <a:p>
            <a:r>
              <a:rPr lang="en-US" altLang="ko-KR" dirty="0" smtClean="0"/>
              <a:t>    else:</a:t>
            </a:r>
          </a:p>
          <a:p>
            <a:r>
              <a:rPr lang="en-US" altLang="ko-KR" dirty="0" smtClean="0"/>
              <a:t>        print("{}</a:t>
            </a:r>
            <a:r>
              <a:rPr lang="ko-KR" altLang="en-US" dirty="0" smtClean="0"/>
              <a:t>보다 작은 수 입니다</a:t>
            </a:r>
            <a:r>
              <a:rPr lang="en-US" altLang="ko-KR" dirty="0" smtClean="0"/>
              <a:t>.".format(</a:t>
            </a:r>
            <a:r>
              <a:rPr lang="en-US" altLang="ko-KR" dirty="0" err="1" smtClean="0"/>
              <a:t>user_num</a:t>
            </a:r>
            <a:r>
              <a:rPr lang="en-US" altLang="ko-KR" dirty="0" smtClean="0"/>
              <a:t>))</a:t>
            </a:r>
          </a:p>
          <a:p>
            <a:r>
              <a:rPr lang="en-US" altLang="ko-KR" dirty="0" smtClean="0"/>
              <a:t>    count+=1</a:t>
            </a:r>
          </a:p>
          <a:p>
            <a:r>
              <a:rPr lang="en-US" altLang="ko-KR" dirty="0" smtClean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202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8563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157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244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1089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a = 0</a:t>
            </a:r>
          </a:p>
          <a:p>
            <a:r>
              <a:rPr lang="en-US" altLang="ko-KR" dirty="0"/>
              <a:t>while a&lt;10:</a:t>
            </a:r>
          </a:p>
          <a:p>
            <a:r>
              <a:rPr lang="en-US" altLang="ko-KR" dirty="0"/>
              <a:t>    a = int(input("</a:t>
            </a:r>
            <a:r>
              <a:rPr lang="ko-KR" altLang="en-US" dirty="0"/>
              <a:t>정수 입력 </a:t>
            </a:r>
            <a:r>
              <a:rPr lang="en-US" altLang="ko-KR" dirty="0"/>
              <a:t>: "))</a:t>
            </a:r>
          </a:p>
          <a:p>
            <a:r>
              <a:rPr lang="en-US" altLang="ko-KR" dirty="0"/>
              <a:t>print("</a:t>
            </a:r>
            <a:r>
              <a:rPr lang="ko-KR" altLang="en-US" dirty="0"/>
              <a:t>종료되었습니다</a:t>
            </a:r>
            <a:r>
              <a:rPr lang="en-US" altLang="ko-KR"/>
              <a:t>.")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8587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 다음까지 설명 후 실습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87468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244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comNum</a:t>
            </a:r>
            <a:r>
              <a:rPr lang="en-US" altLang="ko-KR" dirty="0"/>
              <a:t> = </a:t>
            </a:r>
            <a:r>
              <a:rPr lang="en-US" altLang="ko-KR" dirty="0" err="1"/>
              <a:t>ran.randint</a:t>
            </a:r>
            <a:r>
              <a:rPr lang="en-US" altLang="ko-KR" dirty="0"/>
              <a:t>(1,50)#1~50</a:t>
            </a:r>
            <a:r>
              <a:rPr lang="ko-KR" altLang="en-US" dirty="0"/>
              <a:t>까지</a:t>
            </a:r>
          </a:p>
          <a:p>
            <a:endParaRPr lang="ko-KR" altLang="en-US" dirty="0"/>
          </a:p>
          <a:p>
            <a:r>
              <a:rPr lang="en-US" altLang="ko-KR" dirty="0"/>
              <a:t>while True:</a:t>
            </a:r>
          </a:p>
          <a:p>
            <a:r>
              <a:rPr lang="en-US" altLang="ko-KR" dirty="0"/>
              <a:t>    num = int(input("</a:t>
            </a:r>
            <a:r>
              <a:rPr lang="ko-KR" altLang="en-US" dirty="0"/>
              <a:t>숫자를 입력하세요 </a:t>
            </a:r>
            <a:r>
              <a:rPr lang="en-US" altLang="ko-KR" dirty="0"/>
              <a:t>&gt;&gt; "))</a:t>
            </a:r>
          </a:p>
          <a:p>
            <a:r>
              <a:rPr lang="en-US" altLang="ko-KR" dirty="0"/>
              <a:t>    if </a:t>
            </a:r>
            <a:r>
              <a:rPr lang="en-US" altLang="ko-KR" dirty="0" err="1"/>
              <a:t>comNum</a:t>
            </a:r>
            <a:r>
              <a:rPr lang="en-US" altLang="ko-KR" dirty="0"/>
              <a:t>==num:</a:t>
            </a:r>
          </a:p>
          <a:p>
            <a:r>
              <a:rPr lang="en-US" altLang="ko-KR" dirty="0"/>
              <a:t>        break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elif</a:t>
            </a:r>
            <a:r>
              <a:rPr lang="en-US" altLang="ko-KR" dirty="0"/>
              <a:t> </a:t>
            </a:r>
            <a:r>
              <a:rPr lang="en-US" altLang="ko-KR" dirty="0" err="1"/>
              <a:t>comNum</a:t>
            </a:r>
            <a:r>
              <a:rPr lang="en-US" altLang="ko-KR" dirty="0"/>
              <a:t>&gt;num:</a:t>
            </a:r>
          </a:p>
          <a:p>
            <a:r>
              <a:rPr lang="en-US" altLang="ko-KR" dirty="0"/>
              <a:t>        print("%d</a:t>
            </a:r>
            <a:r>
              <a:rPr lang="ko-KR" altLang="en-US" dirty="0"/>
              <a:t>보다 큰 수 입니다</a:t>
            </a:r>
            <a:r>
              <a:rPr lang="en-US" altLang="ko-KR" dirty="0"/>
              <a:t>."%num)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elif</a:t>
            </a:r>
            <a:r>
              <a:rPr lang="en-US" altLang="ko-KR" dirty="0"/>
              <a:t> </a:t>
            </a:r>
            <a:r>
              <a:rPr lang="en-US" altLang="ko-KR" dirty="0" err="1"/>
              <a:t>comNum</a:t>
            </a:r>
            <a:r>
              <a:rPr lang="en-US" altLang="ko-KR" dirty="0"/>
              <a:t>&lt;num:</a:t>
            </a:r>
          </a:p>
          <a:p>
            <a:r>
              <a:rPr lang="en-US" altLang="ko-KR" dirty="0"/>
              <a:t>        print("%d</a:t>
            </a:r>
            <a:r>
              <a:rPr lang="ko-KR" altLang="en-US" dirty="0"/>
              <a:t>보다 작은 수 입니다</a:t>
            </a:r>
            <a:r>
              <a:rPr lang="en-US" altLang="ko-KR" dirty="0"/>
              <a:t>."%num)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7336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725758" y="2156402"/>
            <a:ext cx="3761184" cy="820881"/>
            <a:chOff x="3020482" y="2156402"/>
            <a:chExt cx="3761184" cy="820881"/>
          </a:xfrm>
        </p:grpSpPr>
        <p:sp>
          <p:nvSpPr>
            <p:cNvPr id="5" name="TextBox 4"/>
            <p:cNvSpPr txBox="1"/>
            <p:nvPr/>
          </p:nvSpPr>
          <p:spPr>
            <a:xfrm>
              <a:off x="3020482" y="2160468"/>
              <a:ext cx="37611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Python</a:t>
              </a:r>
              <a:endPara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168126" y="2156402"/>
              <a:ext cx="2195285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3380522" y="2156402"/>
              <a:ext cx="925218" cy="0"/>
            </a:xfrm>
            <a:prstGeom prst="line">
              <a:avLst/>
            </a:prstGeom>
            <a:ln w="5715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391181" y="2694574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5447719" y="2694574"/>
              <a:ext cx="925218" cy="0"/>
            </a:xfrm>
            <a:prstGeom prst="line">
              <a:avLst/>
            </a:prstGeom>
            <a:ln w="5715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338896" y="2700284"/>
              <a:ext cx="3112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SMHRD</a:t>
              </a:r>
              <a:endPara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026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93668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1C99A-17B9-4134-81CB-C6819B1E15D5}"/>
              </a:ext>
            </a:extLst>
          </p:cNvPr>
          <p:cNvSpPr txBox="1"/>
          <p:nvPr/>
        </p:nvSpPr>
        <p:spPr>
          <a:xfrm>
            <a:off x="611560" y="771550"/>
            <a:ext cx="741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itchFamily="34" charset="0"/>
              <a:buChar char="•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랜덤 숫자 맞추기 게임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(1~50)   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8F3BD68-83BA-4623-91A5-F28335953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312" y="1389848"/>
            <a:ext cx="4705376" cy="33547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53034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0CA097B-6004-4BE7-82C4-8199BB1A6D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248" y="1366146"/>
            <a:ext cx="4569504" cy="9175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1C99A-17B9-4134-81CB-C6819B1E15D5}"/>
              </a:ext>
            </a:extLst>
          </p:cNvPr>
          <p:cNvSpPr txBox="1"/>
          <p:nvPr/>
        </p:nvSpPr>
        <p:spPr>
          <a:xfrm>
            <a:off x="611560" y="771550"/>
            <a:ext cx="741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랜덤 수 추출하기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613375F-9D67-40A5-AB80-BC99C8321D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48" y="3026202"/>
            <a:ext cx="4569504" cy="14950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3A99688-4745-438A-BC17-D1ED4E1B5DC8}"/>
              </a:ext>
            </a:extLst>
          </p:cNvPr>
          <p:cNvSpPr txBox="1"/>
          <p:nvPr/>
        </p:nvSpPr>
        <p:spPr>
          <a:xfrm>
            <a:off x="611560" y="2542133"/>
            <a:ext cx="741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1~10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까지의 랜덤 숫자 뽑기</a:t>
            </a:r>
          </a:p>
        </p:txBody>
      </p:sp>
    </p:spTree>
    <p:extLst>
      <p:ext uri="{BB962C8B-B14F-4D97-AF65-F5344CB8AC3E}">
        <p14:creationId xmlns:p14="http://schemas.microsoft.com/office/powerpoint/2010/main" val="33503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1C99A-17B9-4134-81CB-C6819B1E15D5}"/>
              </a:ext>
            </a:extLst>
          </p:cNvPr>
          <p:cNvSpPr txBox="1"/>
          <p:nvPr/>
        </p:nvSpPr>
        <p:spPr>
          <a:xfrm>
            <a:off x="611560" y="771550"/>
            <a:ext cx="7416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itchFamily="34" charset="0"/>
              <a:buChar char="•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랜덤 숫자 맞추기 게임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(1~50)   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8F3BD68-83BA-4623-91A5-F28335953C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9312" y="1389848"/>
            <a:ext cx="4705376" cy="335475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0632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851920" y="1995686"/>
            <a:ext cx="1872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88024" y="1666434"/>
            <a:ext cx="1693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320143" y="1820323"/>
            <a:ext cx="614671" cy="354092"/>
          </a:xfrm>
          <a:prstGeom prst="rect">
            <a:avLst/>
          </a:prstGeom>
          <a:solidFill>
            <a:srgbClr val="318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7012" y="1857186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7864" y="2195890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시간에 배울 내용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-</a:t>
            </a:r>
          </a:p>
        </p:txBody>
      </p:sp>
    </p:spTree>
    <p:extLst>
      <p:ext uri="{BB962C8B-B14F-4D97-AF65-F5344CB8AC3E}">
        <p14:creationId xmlns:p14="http://schemas.microsoft.com/office/powerpoint/2010/main" val="236577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수업 진행 방향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5" name="직선 화살표 연결선 34"/>
          <p:cNvCxnSpPr>
            <a:stCxn id="36" idx="2"/>
            <a:endCxn id="11" idx="0"/>
          </p:cNvCxnSpPr>
          <p:nvPr/>
        </p:nvCxnSpPr>
        <p:spPr>
          <a:xfrm>
            <a:off x="6677631" y="1689183"/>
            <a:ext cx="0" cy="43173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그룹 64"/>
          <p:cNvGrpSpPr/>
          <p:nvPr/>
        </p:nvGrpSpPr>
        <p:grpSpPr>
          <a:xfrm>
            <a:off x="1776153" y="882974"/>
            <a:ext cx="5662897" cy="806209"/>
            <a:chOff x="1776153" y="882974"/>
            <a:chExt cx="5662897" cy="806209"/>
          </a:xfrm>
        </p:grpSpPr>
        <p:cxnSp>
          <p:nvCxnSpPr>
            <p:cNvPr id="4" name="직선 화살표 연결선 3"/>
            <p:cNvCxnSpPr>
              <a:stCxn id="2" idx="3"/>
              <a:endCxn id="8" idx="1"/>
            </p:cNvCxnSpPr>
            <p:nvPr/>
          </p:nvCxnSpPr>
          <p:spPr>
            <a:xfrm>
              <a:off x="3298992" y="1286079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/>
            <p:cNvSpPr/>
            <p:nvPr/>
          </p:nvSpPr>
          <p:spPr>
            <a:xfrm>
              <a:off x="3846182" y="882974"/>
              <a:ext cx="1522839" cy="806209"/>
            </a:xfrm>
            <a:prstGeom prst="rect">
              <a:avLst/>
            </a:prstGeom>
            <a:solidFill>
              <a:srgbClr val="3185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변수</a:t>
              </a: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1776153" y="882974"/>
              <a:ext cx="1522839" cy="806209"/>
            </a:xfrm>
            <a:prstGeom prst="rect">
              <a:avLst/>
            </a:prstGeom>
            <a:solidFill>
              <a:srgbClr val="3185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자료형</a:t>
              </a:r>
              <a:endPara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5916211" y="882974"/>
              <a:ext cx="1522839" cy="806209"/>
            </a:xfrm>
            <a:prstGeom prst="rect">
              <a:avLst/>
            </a:prstGeom>
            <a:solidFill>
              <a:srgbClr val="3185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연산</a:t>
              </a:r>
            </a:p>
          </p:txBody>
        </p:sp>
        <p:cxnSp>
          <p:nvCxnSpPr>
            <p:cNvPr id="44" name="직선 화살표 연결선 43"/>
            <p:cNvCxnSpPr>
              <a:stCxn id="8" idx="3"/>
              <a:endCxn id="36" idx="1"/>
            </p:cNvCxnSpPr>
            <p:nvPr/>
          </p:nvCxnSpPr>
          <p:spPr>
            <a:xfrm>
              <a:off x="5369021" y="1286079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그룹 65"/>
          <p:cNvGrpSpPr/>
          <p:nvPr/>
        </p:nvGrpSpPr>
        <p:grpSpPr>
          <a:xfrm>
            <a:off x="1776153" y="2120921"/>
            <a:ext cx="5662897" cy="806209"/>
            <a:chOff x="1776153" y="2120921"/>
            <a:chExt cx="5662897" cy="806209"/>
          </a:xfrm>
        </p:grpSpPr>
        <p:sp>
          <p:nvSpPr>
            <p:cNvPr id="10" name="직사각형 9"/>
            <p:cNvSpPr/>
            <p:nvPr/>
          </p:nvSpPr>
          <p:spPr>
            <a:xfrm>
              <a:off x="3846182" y="2120921"/>
              <a:ext cx="1522839" cy="806209"/>
            </a:xfrm>
            <a:prstGeom prst="rect">
              <a:avLst/>
            </a:prstGeom>
            <a:solidFill>
              <a:srgbClr val="3185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리스트</a:t>
              </a: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776153" y="2120921"/>
              <a:ext cx="1522839" cy="806209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반복문</a:t>
              </a:r>
              <a:endPara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5916211" y="2120921"/>
              <a:ext cx="1522839" cy="806209"/>
            </a:xfrm>
            <a:prstGeom prst="rect">
              <a:avLst/>
            </a:prstGeom>
            <a:solidFill>
              <a:srgbClr val="3185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조건문</a:t>
              </a:r>
              <a:endParaRPr lang="ko-KR" altLang="en-US" dirty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41" name="직선 화살표 연결선 40"/>
            <p:cNvCxnSpPr>
              <a:stCxn id="11" idx="1"/>
              <a:endCxn id="10" idx="3"/>
            </p:cNvCxnSpPr>
            <p:nvPr/>
          </p:nvCxnSpPr>
          <p:spPr>
            <a:xfrm flipH="1">
              <a:off x="5369021" y="2524026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화살표 연결선 52"/>
            <p:cNvCxnSpPr>
              <a:stCxn id="10" idx="1"/>
              <a:endCxn id="9" idx="3"/>
            </p:cNvCxnSpPr>
            <p:nvPr/>
          </p:nvCxnSpPr>
          <p:spPr>
            <a:xfrm flipH="1">
              <a:off x="3298992" y="2524026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직선 화살표 연결선 55"/>
          <p:cNvCxnSpPr>
            <a:stCxn id="9" idx="2"/>
            <a:endCxn id="18" idx="0"/>
          </p:cNvCxnSpPr>
          <p:nvPr/>
        </p:nvCxnSpPr>
        <p:spPr>
          <a:xfrm flipH="1">
            <a:off x="2531835" y="2927130"/>
            <a:ext cx="5738" cy="431738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/>
          <p:cNvGrpSpPr/>
          <p:nvPr/>
        </p:nvGrpSpPr>
        <p:grpSpPr>
          <a:xfrm>
            <a:off x="1764677" y="3358868"/>
            <a:ext cx="5674373" cy="806209"/>
            <a:chOff x="1764677" y="3358868"/>
            <a:chExt cx="5674373" cy="806209"/>
          </a:xfrm>
        </p:grpSpPr>
        <p:sp>
          <p:nvSpPr>
            <p:cNvPr id="12" name="직사각형 11"/>
            <p:cNvSpPr/>
            <p:nvPr/>
          </p:nvSpPr>
          <p:spPr>
            <a:xfrm>
              <a:off x="3846182" y="3358868"/>
              <a:ext cx="1522839" cy="806209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파일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764677" y="3358868"/>
              <a:ext cx="1534315" cy="806209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함수</a:t>
              </a: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916211" y="3358868"/>
              <a:ext cx="1522839" cy="806209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객체</a:t>
              </a:r>
            </a:p>
          </p:txBody>
        </p:sp>
        <p:cxnSp>
          <p:nvCxnSpPr>
            <p:cNvPr id="59" name="직선 화살표 연결선 58"/>
            <p:cNvCxnSpPr>
              <a:stCxn id="18" idx="3"/>
              <a:endCxn id="12" idx="1"/>
            </p:cNvCxnSpPr>
            <p:nvPr/>
          </p:nvCxnSpPr>
          <p:spPr>
            <a:xfrm>
              <a:off x="3298992" y="3761973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직선 화살표 연결선 61"/>
            <p:cNvCxnSpPr>
              <a:stCxn id="12" idx="3"/>
              <a:endCxn id="13" idx="1"/>
            </p:cNvCxnSpPr>
            <p:nvPr/>
          </p:nvCxnSpPr>
          <p:spPr>
            <a:xfrm>
              <a:off x="5369021" y="3761973"/>
              <a:ext cx="547190" cy="0"/>
            </a:xfrm>
            <a:prstGeom prst="straightConnector1">
              <a:avLst/>
            </a:prstGeom>
            <a:ln w="28575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42279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16936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학습목표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331640" y="1779662"/>
            <a:ext cx="70567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4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반복문의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필요성을 이해한다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반복문의 종류와 특성을 안다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itchFamily="50" charset="-127"/>
              <a:ea typeface="나눔바른고딕" pitchFamily="50" charset="-127"/>
            </a:endParaRPr>
          </a:p>
          <a:p>
            <a:pPr marL="457200" indent="-457200">
              <a:buAutoNum type="arabicPeriod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반복문을 활용하여 간단한 예제를 작성할 수 있다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.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23508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반복문이란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?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86991" y="1367601"/>
            <a:ext cx="83160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-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반복문 </a:t>
            </a: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: </a:t>
            </a:r>
            <a:b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</a:br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  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어떤 조건에 만족할 때까지 같은 처리를 반복하여 실행하는 구조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0" name="한쪽 모서리가 잘린 사각형 9"/>
          <p:cNvSpPr/>
          <p:nvPr/>
        </p:nvSpPr>
        <p:spPr>
          <a:xfrm>
            <a:off x="1013858" y="2519729"/>
            <a:ext cx="3408514" cy="1492181"/>
          </a:xfrm>
          <a:prstGeom prst="snip1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7160" tIns="137160" rIns="137160" bIns="137160" numCol="1" spcCol="1270" anchor="ctr" anchorCtr="0">
            <a:noAutofit/>
          </a:bodyPr>
          <a:lstStyle/>
          <a:p>
            <a:pPr lvl="0" algn="ctr" defTabSz="16002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3600" kern="1200" dirty="0"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3600" kern="1200" dirty="0"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sp>
        <p:nvSpPr>
          <p:cNvPr id="12" name="한쪽 모서리가 잘린 사각형 11"/>
          <p:cNvSpPr/>
          <p:nvPr/>
        </p:nvSpPr>
        <p:spPr>
          <a:xfrm>
            <a:off x="4645030" y="2519728"/>
            <a:ext cx="3408514" cy="1492181"/>
          </a:xfrm>
          <a:prstGeom prst="snip1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4780" tIns="144780" rIns="144780" bIns="144780" numCol="1" spcCol="1270" anchor="ctr" anchorCtr="0">
            <a:noAutofit/>
          </a:bodyPr>
          <a:lstStyle/>
          <a:p>
            <a:pPr lvl="0" algn="ctr" defTabSz="16891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3800" kern="1200" dirty="0">
                <a:latin typeface="나눔바른고딕" pitchFamily="50" charset="-127"/>
                <a:ea typeface="나눔바른고딕" pitchFamily="50" charset="-127"/>
              </a:rPr>
              <a:t>for</a:t>
            </a:r>
            <a:r>
              <a:rPr lang="ko-KR" altLang="en-US" sz="3800" kern="1200" dirty="0"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589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반복문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001585" y="915566"/>
            <a:ext cx="632908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800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en-US" altLang="ko-KR" sz="48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ko-KR" altLang="en-US" sz="4800" dirty="0" err="1">
                <a:solidFill>
                  <a:schemeClr val="accent3">
                    <a:lumMod val="7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조건문</a:t>
            </a:r>
            <a:r>
              <a:rPr lang="en-US" altLang="ko-KR" sz="4800" dirty="0"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4800" dirty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:</a:t>
            </a:r>
          </a:p>
          <a:p>
            <a:r>
              <a:rPr lang="en-US" altLang="ko-KR" sz="4800" dirty="0">
                <a:latin typeface="나눔바른고딕" pitchFamily="50" charset="-127"/>
                <a:ea typeface="나눔바른고딕" pitchFamily="50" charset="-127"/>
              </a:rPr>
              <a:t>	statement 1</a:t>
            </a:r>
          </a:p>
          <a:p>
            <a:r>
              <a:rPr lang="en-US" altLang="ko-KR" sz="4800" dirty="0">
                <a:latin typeface="나눔바른고딕" pitchFamily="50" charset="-127"/>
                <a:ea typeface="나눔바른고딕" pitchFamily="50" charset="-127"/>
              </a:rPr>
              <a:t>	statement 2</a:t>
            </a:r>
          </a:p>
        </p:txBody>
      </p:sp>
    </p:spTree>
    <p:extLst>
      <p:ext uri="{BB962C8B-B14F-4D97-AF65-F5344CB8AC3E}">
        <p14:creationId xmlns:p14="http://schemas.microsoft.com/office/powerpoint/2010/main" val="386513905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11561" y="767915"/>
            <a:ext cx="18722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1. while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5543" y="1135337"/>
            <a:ext cx="36224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정확하게 몇 번 반복해야 할 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/>
            </a:r>
            <a:b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</a:b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정해지지 않은 경우에 사용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1851202" y="2705632"/>
            <a:ext cx="936104" cy="314019"/>
          </a:xfrm>
          <a:prstGeom prst="rect">
            <a:avLst/>
          </a:prstGeom>
          <a:noFill/>
          <a:ln>
            <a:solidFill>
              <a:srgbClr val="DC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grpSp>
        <p:nvGrpSpPr>
          <p:cNvPr id="55" name="그룹 54"/>
          <p:cNvGrpSpPr/>
          <p:nvPr/>
        </p:nvGrpSpPr>
        <p:grpSpPr>
          <a:xfrm>
            <a:off x="772831" y="874682"/>
            <a:ext cx="7575126" cy="3857308"/>
            <a:chOff x="772831" y="874682"/>
            <a:chExt cx="7575126" cy="3857308"/>
          </a:xfrm>
        </p:grpSpPr>
        <p:grpSp>
          <p:nvGrpSpPr>
            <p:cNvPr id="48" name="그룹 47"/>
            <p:cNvGrpSpPr/>
            <p:nvPr/>
          </p:nvGrpSpPr>
          <p:grpSpPr>
            <a:xfrm>
              <a:off x="772831" y="874682"/>
              <a:ext cx="7575126" cy="3857308"/>
              <a:chOff x="772831" y="874682"/>
              <a:chExt cx="7575126" cy="3857308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772831" y="2121366"/>
                <a:ext cx="3384376" cy="2610624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200307" y="1893325"/>
                <a:ext cx="2376263" cy="461665"/>
              </a:xfrm>
              <a:prstGeom prst="rect">
                <a:avLst/>
              </a:prstGeom>
              <a:solidFill>
                <a:srgbClr val="F5F5F5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&lt;while</a:t>
                </a:r>
                <a:r>
                  <a:rPr lang="ko-KR" altLang="en-US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문의 구조</a:t>
                </a:r>
                <a:r>
                  <a:rPr lang="en-US" altLang="ko-KR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&gt;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987124" y="2674491"/>
                <a:ext cx="3170083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solidFill>
                      <a:srgbClr val="31859C"/>
                    </a:solidFill>
                    <a:latin typeface="나눔바른고딕" pitchFamily="50" charset="-127"/>
                    <a:ea typeface="나눔바른고딕" pitchFamily="50" charset="-127"/>
                  </a:rPr>
                  <a:t>while </a:t>
                </a: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 </a:t>
                </a:r>
                <a:r>
                  <a:rPr lang="ko-KR" altLang="en-US" sz="200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검사조건</a:t>
                </a: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 :</a:t>
                </a:r>
              </a:p>
              <a:p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    </a:t>
                </a:r>
                <a:r>
                  <a:rPr lang="ko-KR" altLang="en-US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검사조건이 </a:t>
                </a: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true</a:t>
                </a:r>
                <a:r>
                  <a:rPr lang="ko-KR" altLang="en-US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일 동안 </a:t>
                </a: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/>
                </a:r>
                <a:b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</a:b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     </a:t>
                </a:r>
                <a:r>
                  <a:rPr lang="ko-KR" altLang="en-US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실행될 </a:t>
                </a:r>
                <a:r>
                  <a:rPr lang="ko-KR" altLang="en-US" sz="2000" dirty="0" err="1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로직</a:t>
                </a:r>
                <a: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/>
                </a:r>
                <a:br>
                  <a:rPr lang="en-US" altLang="ko-KR" sz="20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</a:br>
                <a:endParaRPr lang="en-US" altLang="ko-KR" sz="20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19" name="직사각형 18"/>
              <p:cNvSpPr/>
              <p:nvPr/>
            </p:nvSpPr>
            <p:spPr>
              <a:xfrm>
                <a:off x="4963581" y="1135337"/>
                <a:ext cx="3384376" cy="3594174"/>
              </a:xfrm>
              <a:prstGeom prst="rect">
                <a:avLst/>
              </a:prstGeom>
              <a:noFill/>
              <a:ln w="28575">
                <a:solidFill>
                  <a:schemeClr val="bg1">
                    <a:lumMod val="85000"/>
                  </a:schemeClr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5323621" y="874682"/>
                <a:ext cx="2664296" cy="461665"/>
              </a:xfrm>
              <a:prstGeom prst="rect">
                <a:avLst/>
              </a:prstGeom>
              <a:solidFill>
                <a:srgbClr val="F5F5F5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&lt;while</a:t>
                </a:r>
                <a:r>
                  <a:rPr lang="ko-KR" altLang="en-US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문의 흐름도</a:t>
                </a:r>
                <a:r>
                  <a:rPr lang="en-US" altLang="ko-KR" sz="2400" dirty="0">
                    <a:ln>
                      <a:solidFill>
                        <a:schemeClr val="bg1">
                          <a:alpha val="0"/>
                        </a:schemeClr>
                      </a:solidFill>
                    </a:ln>
                    <a:latin typeface="나눔바른고딕" pitchFamily="50" charset="-127"/>
                    <a:ea typeface="나눔바른고딕" pitchFamily="50" charset="-127"/>
                  </a:rPr>
                  <a:t>&gt;</a:t>
                </a:r>
              </a:p>
            </p:txBody>
          </p:sp>
          <p:sp>
            <p:nvSpPr>
              <p:cNvPr id="4" name="타원 3"/>
              <p:cNvSpPr/>
              <p:nvPr/>
            </p:nvSpPr>
            <p:spPr>
              <a:xfrm>
                <a:off x="6624228" y="1559817"/>
                <a:ext cx="216024" cy="216024"/>
              </a:xfrm>
              <a:prstGeom prst="ellipse">
                <a:avLst/>
              </a:prstGeom>
              <a:noFill/>
              <a:ln w="19050">
                <a:solidFill>
                  <a:srgbClr val="3185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5" name="다이아몬드 4"/>
              <p:cNvSpPr/>
              <p:nvPr/>
            </p:nvSpPr>
            <p:spPr>
              <a:xfrm>
                <a:off x="6012160" y="2184352"/>
                <a:ext cx="1440160" cy="656519"/>
              </a:xfrm>
              <a:prstGeom prst="diamond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6624228" y="4155926"/>
                <a:ext cx="216024" cy="216024"/>
              </a:xfrm>
              <a:prstGeom prst="ellipse">
                <a:avLst/>
              </a:prstGeom>
              <a:noFill/>
              <a:ln w="19050">
                <a:solidFill>
                  <a:srgbClr val="31859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6066166" y="3198432"/>
                <a:ext cx="1332148" cy="63673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  <p:cxnSp>
            <p:nvCxnSpPr>
              <p:cNvPr id="15" name="직선 화살표 연결선 14"/>
              <p:cNvCxnSpPr>
                <a:stCxn id="4" idx="4"/>
                <a:endCxn id="5" idx="0"/>
              </p:cNvCxnSpPr>
              <p:nvPr/>
            </p:nvCxnSpPr>
            <p:spPr>
              <a:xfrm>
                <a:off x="6732240" y="1775841"/>
                <a:ext cx="0" cy="408511"/>
              </a:xfrm>
              <a:prstGeom prst="straightConnector1">
                <a:avLst/>
              </a:prstGeom>
              <a:ln w="1905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직선 화살표 연결선 23"/>
              <p:cNvCxnSpPr>
                <a:stCxn id="5" idx="2"/>
                <a:endCxn id="12" idx="0"/>
              </p:cNvCxnSpPr>
              <p:nvPr/>
            </p:nvCxnSpPr>
            <p:spPr>
              <a:xfrm>
                <a:off x="6732240" y="2840871"/>
                <a:ext cx="0" cy="357561"/>
              </a:xfrm>
              <a:prstGeom prst="straightConnector1">
                <a:avLst/>
              </a:prstGeom>
              <a:ln w="1905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꺾인 연결선 31"/>
              <p:cNvCxnSpPr>
                <a:stCxn id="5" idx="3"/>
                <a:endCxn id="23" idx="0"/>
              </p:cNvCxnSpPr>
              <p:nvPr/>
            </p:nvCxnSpPr>
            <p:spPr>
              <a:xfrm flipH="1">
                <a:off x="6732240" y="2512612"/>
                <a:ext cx="720080" cy="1643314"/>
              </a:xfrm>
              <a:prstGeom prst="bentConnector4">
                <a:avLst>
                  <a:gd name="adj1" fmla="val -31746"/>
                  <a:gd name="adj2" fmla="val 86804"/>
                </a:avLst>
              </a:prstGeom>
              <a:ln w="1905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꺾인 연결선 38"/>
              <p:cNvCxnSpPr>
                <a:stCxn id="12" idx="1"/>
              </p:cNvCxnSpPr>
              <p:nvPr/>
            </p:nvCxnSpPr>
            <p:spPr>
              <a:xfrm rot="10800000" flipH="1">
                <a:off x="6066165" y="1872279"/>
                <a:ext cx="666073" cy="1644521"/>
              </a:xfrm>
              <a:prstGeom prst="bentConnector4">
                <a:avLst>
                  <a:gd name="adj1" fmla="val -57477"/>
                  <a:gd name="adj2" fmla="val 99205"/>
                </a:avLst>
              </a:prstGeom>
              <a:ln w="1905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>
                <a:off x="6218069" y="2320447"/>
                <a:ext cx="10182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dirty="0">
                    <a:solidFill>
                      <a:schemeClr val="bg1"/>
                    </a:solidFill>
                    <a:latin typeface="나눔바른고딕" pitchFamily="50" charset="-127"/>
                    <a:ea typeface="나눔바른고딕" pitchFamily="50" charset="-127"/>
                  </a:rPr>
                  <a:t>검사조건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6075679" y="3332132"/>
                <a:ext cx="128753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>
                    <a:solidFill>
                      <a:schemeClr val="bg1"/>
                    </a:solidFill>
                    <a:latin typeface="나눔바른고딕" pitchFamily="50" charset="-127"/>
                    <a:ea typeface="나눔바른고딕" pitchFamily="50" charset="-127"/>
                  </a:rPr>
                  <a:t>실행할 </a:t>
                </a:r>
                <a:r>
                  <a:rPr lang="ko-KR" altLang="en-US" dirty="0" err="1">
                    <a:solidFill>
                      <a:schemeClr val="bg1"/>
                    </a:solidFill>
                    <a:latin typeface="나눔바른고딕" pitchFamily="50" charset="-127"/>
                    <a:ea typeface="나눔바른고딕" pitchFamily="50" charset="-127"/>
                  </a:rPr>
                  <a:t>로직</a:t>
                </a:r>
                <a:endParaRPr lang="ko-KR" altLang="en-US" dirty="0">
                  <a:solidFill>
                    <a:schemeClr val="bg1"/>
                  </a:solidFill>
                  <a:latin typeface="나눔바른고딕" pitchFamily="50" charset="-127"/>
                  <a:ea typeface="나눔바른고딕" pitchFamily="50" charset="-127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6727182" y="2794772"/>
              <a:ext cx="619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나눔바른고딕" pitchFamily="50" charset="-127"/>
                  <a:ea typeface="나눔바른고딕" pitchFamily="50" charset="-127"/>
                </a:rPr>
                <a:t>true</a:t>
              </a:r>
              <a:endParaRPr lang="ko-KR" altLang="en-US" dirty="0">
                <a:latin typeface="나눔바른고딕" pitchFamily="50" charset="-127"/>
                <a:ea typeface="나눔바른고딕" pitchFamily="50" charset="-127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7340577" y="2111922"/>
              <a:ext cx="6912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effectLst/>
                  <a:latin typeface="나눔바른고딕" pitchFamily="50" charset="-127"/>
                  <a:ea typeface="나눔바른고딕" pitchFamily="50" charset="-127"/>
                </a:rPr>
                <a:t>false</a:t>
              </a:r>
              <a:endParaRPr lang="ko-KR" altLang="en-US" dirty="0">
                <a:effectLst/>
                <a:latin typeface="나눔바른고딕" pitchFamily="50" charset="-127"/>
                <a:ea typeface="나눔바른고딕" pitchFamily="50" charset="-127"/>
              </a:endParaRPr>
            </a:p>
          </p:txBody>
        </p:sp>
      </p:grpSp>
      <p:sp>
        <p:nvSpPr>
          <p:cNvPr id="51" name="직사각형 50"/>
          <p:cNvSpPr/>
          <p:nvPr/>
        </p:nvSpPr>
        <p:spPr>
          <a:xfrm>
            <a:off x="6140709" y="3348768"/>
            <a:ext cx="1222502" cy="333160"/>
          </a:xfrm>
          <a:prstGeom prst="rect">
            <a:avLst/>
          </a:prstGeom>
          <a:noFill/>
          <a:ln>
            <a:solidFill>
              <a:srgbClr val="DC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50" name="직사각형 49"/>
          <p:cNvSpPr/>
          <p:nvPr/>
        </p:nvSpPr>
        <p:spPr>
          <a:xfrm>
            <a:off x="6218068" y="2347484"/>
            <a:ext cx="1018228" cy="314019"/>
          </a:xfrm>
          <a:prstGeom prst="rect">
            <a:avLst/>
          </a:prstGeom>
          <a:noFill/>
          <a:ln>
            <a:solidFill>
              <a:srgbClr val="DC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56" name="직선 화살표 연결선 55"/>
          <p:cNvCxnSpPr/>
          <p:nvPr/>
        </p:nvCxnSpPr>
        <p:spPr>
          <a:xfrm>
            <a:off x="6727182" y="1779662"/>
            <a:ext cx="0" cy="408511"/>
          </a:xfrm>
          <a:prstGeom prst="straightConnector1">
            <a:avLst/>
          </a:prstGeom>
          <a:ln w="19050">
            <a:solidFill>
              <a:srgbClr val="DC343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6727181" y="2794772"/>
            <a:ext cx="61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gradFill>
                  <a:gsLst>
                    <a:gs pos="0">
                      <a:srgbClr val="DC3434"/>
                    </a:gs>
                    <a:gs pos="50000">
                      <a:srgbClr val="DC3434"/>
                    </a:gs>
                    <a:gs pos="100000">
                      <a:srgbClr val="DC3434">
                        <a:shade val="100000"/>
                        <a:satMod val="115000"/>
                      </a:srgbClr>
                    </a:gs>
                  </a:gsLst>
                  <a:lin ang="2700000" scaled="1"/>
                </a:gradFill>
                <a:effectLst>
                  <a:glow rad="101600">
                    <a:srgbClr val="F5F5F5">
                      <a:alpha val="60000"/>
                    </a:srgbClr>
                  </a:glow>
                </a:effectLst>
                <a:latin typeface="나눔바른고딕" pitchFamily="50" charset="-127"/>
                <a:ea typeface="나눔바른고딕" pitchFamily="50" charset="-127"/>
              </a:rPr>
              <a:t>true</a:t>
            </a:r>
            <a:endParaRPr lang="ko-KR" altLang="en-US" dirty="0">
              <a:gradFill>
                <a:gsLst>
                  <a:gs pos="0">
                    <a:srgbClr val="DC3434"/>
                  </a:gs>
                  <a:gs pos="50000">
                    <a:srgbClr val="DC3434"/>
                  </a:gs>
                  <a:gs pos="100000">
                    <a:srgbClr val="DC3434">
                      <a:shade val="100000"/>
                      <a:satMod val="115000"/>
                    </a:srgbClr>
                  </a:gs>
                </a:gsLst>
                <a:lin ang="2700000" scaled="1"/>
              </a:gradFill>
              <a:effectLst>
                <a:glow rad="101600">
                  <a:srgbClr val="F5F5F5">
                    <a:alpha val="60000"/>
                  </a:srgb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58" name="직선 화살표 연결선 57"/>
          <p:cNvCxnSpPr/>
          <p:nvPr/>
        </p:nvCxnSpPr>
        <p:spPr>
          <a:xfrm>
            <a:off x="6727181" y="2840870"/>
            <a:ext cx="0" cy="357561"/>
          </a:xfrm>
          <a:prstGeom prst="straightConnector1">
            <a:avLst/>
          </a:prstGeom>
          <a:ln w="19050">
            <a:solidFill>
              <a:srgbClr val="DC343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/>
          <p:nvPr/>
        </p:nvCxnSpPr>
        <p:spPr>
          <a:xfrm rot="10800000" flipH="1">
            <a:off x="6066167" y="1870827"/>
            <a:ext cx="666073" cy="1644521"/>
          </a:xfrm>
          <a:prstGeom prst="bentConnector4">
            <a:avLst>
              <a:gd name="adj1" fmla="val -57477"/>
              <a:gd name="adj2" fmla="val 99205"/>
            </a:avLst>
          </a:prstGeom>
          <a:ln w="19050">
            <a:solidFill>
              <a:srgbClr val="DC343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꺾인 연결선 60"/>
          <p:cNvCxnSpPr/>
          <p:nvPr/>
        </p:nvCxnSpPr>
        <p:spPr>
          <a:xfrm flipH="1">
            <a:off x="6730375" y="2512611"/>
            <a:ext cx="720080" cy="1643314"/>
          </a:xfrm>
          <a:prstGeom prst="bentConnector4">
            <a:avLst>
              <a:gd name="adj1" fmla="val -31746"/>
              <a:gd name="adj2" fmla="val 86804"/>
            </a:avLst>
          </a:prstGeom>
          <a:ln w="19050">
            <a:solidFill>
              <a:srgbClr val="DC3434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/>
          <p:cNvSpPr/>
          <p:nvPr/>
        </p:nvSpPr>
        <p:spPr>
          <a:xfrm>
            <a:off x="1383856" y="3041421"/>
            <a:ext cx="2468064" cy="640507"/>
          </a:xfrm>
          <a:prstGeom prst="rect">
            <a:avLst/>
          </a:prstGeom>
          <a:noFill/>
          <a:ln>
            <a:solidFill>
              <a:srgbClr val="DC34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340576" y="2107064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gradFill flip="none" rotWithShape="1">
                  <a:gsLst>
                    <a:gs pos="0">
                      <a:srgbClr val="DC3434"/>
                    </a:gs>
                    <a:gs pos="50000">
                      <a:srgbClr val="C00000"/>
                    </a:gs>
                    <a:gs pos="100000">
                      <a:srgbClr val="DC3434">
                        <a:shade val="100000"/>
                        <a:satMod val="115000"/>
                      </a:srgbClr>
                    </a:gs>
                  </a:gsLst>
                  <a:lin ang="2700000" scaled="1"/>
                  <a:tileRect/>
                </a:gradFill>
                <a:effectLst>
                  <a:glow rad="228600">
                    <a:srgbClr val="F5F5F5">
                      <a:alpha val="40000"/>
                    </a:srgbClr>
                  </a:glow>
                </a:effectLst>
                <a:latin typeface="나눔바른고딕" pitchFamily="50" charset="-127"/>
                <a:ea typeface="나눔바른고딕" pitchFamily="50" charset="-127"/>
              </a:rPr>
              <a:t>false</a:t>
            </a:r>
            <a:endParaRPr lang="ko-KR" altLang="en-US" dirty="0">
              <a:gradFill flip="none" rotWithShape="1">
                <a:gsLst>
                  <a:gs pos="0">
                    <a:srgbClr val="DC3434"/>
                  </a:gs>
                  <a:gs pos="50000">
                    <a:srgbClr val="C00000"/>
                  </a:gs>
                  <a:gs pos="100000">
                    <a:srgbClr val="DC3434">
                      <a:shade val="100000"/>
                      <a:satMod val="115000"/>
                    </a:srgbClr>
                  </a:gs>
                </a:gsLst>
                <a:lin ang="2700000" scaled="1"/>
                <a:tileRect/>
              </a:gradFill>
              <a:effectLst>
                <a:glow rad="228600">
                  <a:srgbClr val="F5F5F5">
                    <a:alpha val="40000"/>
                  </a:srgbClr>
                </a:glow>
              </a:effectLst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509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22" presetClass="entr" presetSubtype="1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22" presetClass="entr" presetSubtype="1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1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13" presetID="10" presetClass="exit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0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0" presetClass="exit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000"/>
                            </p:stCondLst>
                            <p:childTnLst>
                              <p:par>
                                <p:cTn id="14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6" dur="3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49" grpId="1" animBg="1"/>
      <p:bldP spid="49" grpId="2" animBg="1"/>
      <p:bldP spid="49" grpId="3" animBg="1"/>
      <p:bldP spid="49" grpId="4" animBg="1"/>
      <p:bldP spid="49" grpId="5" animBg="1"/>
      <p:bldP spid="51" grpId="0" animBg="1"/>
      <p:bldP spid="51" grpId="1" animBg="1"/>
      <p:bldP spid="51" grpId="2" animBg="1"/>
      <p:bldP spid="51" grpId="3" animBg="1"/>
      <p:bldP spid="50" grpId="0" animBg="1"/>
      <p:bldP spid="50" grpId="1" animBg="1"/>
      <p:bldP spid="50" grpId="2" animBg="1"/>
      <p:bldP spid="50" grpId="3" animBg="1"/>
      <p:bldP spid="50" grpId="4" animBg="1"/>
      <p:bldP spid="50" grpId="5" animBg="1"/>
      <p:bldP spid="57" grpId="0"/>
      <p:bldP spid="57" grpId="1"/>
      <p:bldP spid="57" grpId="2"/>
      <p:bldP spid="57" grpId="3"/>
      <p:bldP spid="63" grpId="0" animBg="1"/>
      <p:bldP spid="63" grpId="1" animBg="1"/>
      <p:bldP spid="63" grpId="2" animBg="1"/>
      <p:bldP spid="63" grpId="3" animBg="1"/>
      <p:bldP spid="65" grpId="0"/>
      <p:bldP spid="6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63658" y="1240054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1-1. while</a:t>
            </a: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itchFamily="50" charset="-127"/>
                <a:ea typeface="나눔바른고딕" pitchFamily="50" charset="-127"/>
              </a:rPr>
              <a:t>문 예제</a:t>
            </a:r>
            <a:endParaRPr lang="ko-KR" altLang="en-US" sz="2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1689" y="1607476"/>
            <a:ext cx="727280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문을 사용하여 키보드로부터 입력 받은 수가 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10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보다 작을 때만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계속 정수를 입력 받으세요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    </a:t>
            </a:r>
            <a:b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</a:b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                                                           </a:t>
            </a:r>
          </a:p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                                              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* 10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보다 큰 수를 입력하면 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“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종료되었습니다</a:t>
            </a:r>
            <a:r>
              <a:rPr lang="en-US" altLang="ko-KR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”</a:t>
            </a:r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를 출력</a:t>
            </a:r>
            <a:endParaRPr lang="en-US" altLang="ko-KR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587694" y="2251801"/>
            <a:ext cx="1764196" cy="0"/>
          </a:xfrm>
          <a:prstGeom prst="line">
            <a:avLst/>
          </a:prstGeom>
          <a:ln w="19050">
            <a:solidFill>
              <a:srgbClr val="3185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2730570" y="1941915"/>
            <a:ext cx="4505726" cy="0"/>
          </a:xfrm>
          <a:prstGeom prst="line">
            <a:avLst/>
          </a:prstGeom>
          <a:ln w="19050">
            <a:solidFill>
              <a:srgbClr val="3185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47024" y="1991558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검사조건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18034" y="2299973"/>
            <a:ext cx="16722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   실행할 </a:t>
            </a:r>
            <a:r>
              <a:rPr lang="ko-KR" altLang="en-US" dirty="0" err="1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로직</a:t>
            </a:r>
            <a:r>
              <a:rPr lang="en-US" altLang="ko-KR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/>
            </a:r>
            <a:br>
              <a:rPr lang="en-US" altLang="ko-KR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</a:br>
            <a:r>
              <a:rPr lang="en-US" altLang="ko-KR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반복되는 부분</a:t>
            </a:r>
            <a:r>
              <a:rPr lang="en-US" altLang="ko-KR" dirty="0">
                <a:solidFill>
                  <a:srgbClr val="31859C"/>
                </a:solidFill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dirty="0">
              <a:solidFill>
                <a:srgbClr val="31859C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0391" y="1447485"/>
            <a:ext cx="1390650" cy="1704975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2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375529" y="651223"/>
            <a:ext cx="84801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break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84C0D2-B632-42E8-894B-89138568A9A9}"/>
              </a:ext>
            </a:extLst>
          </p:cNvPr>
          <p:cNvSpPr txBox="1"/>
          <p:nvPr/>
        </p:nvSpPr>
        <p:spPr>
          <a:xfrm>
            <a:off x="805542" y="1135336"/>
            <a:ext cx="74388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반복문을 </a:t>
            </a:r>
            <a:r>
              <a:rPr lang="ko-KR" altLang="en-US" sz="20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종료시키는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기능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FF6C34-4603-44D2-B59C-394A95631D58}"/>
              </a:ext>
            </a:extLst>
          </p:cNvPr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</p:spTree>
    <p:extLst>
      <p:ext uri="{BB962C8B-B14F-4D97-AF65-F5344CB8AC3E}">
        <p14:creationId xmlns:p14="http://schemas.microsoft.com/office/powerpoint/2010/main" val="249989488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1560" y="604254"/>
            <a:ext cx="475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ko-KR" altLang="en-US" sz="24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다이어트 관리 </a:t>
            </a:r>
            <a:r>
              <a:rPr lang="ko-KR" altLang="en-US" sz="24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프로그램</a:t>
            </a:r>
            <a:r>
              <a:rPr lang="en-US" altLang="ko-KR" sz="3200" b="1" u="sng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(</a:t>
            </a:r>
            <a:r>
              <a:rPr lang="ko-KR" altLang="en-US" sz="3200" b="1" u="sng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과제</a:t>
            </a:r>
            <a:r>
              <a:rPr lang="en-US" altLang="ko-KR" sz="3200" b="1" u="sng" dirty="0" smtClean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)</a:t>
            </a:r>
            <a:endParaRPr lang="ko-KR" altLang="en-US" sz="2400" b="1" u="sng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0000"/>
              </a:solidFill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0722" y="1183953"/>
            <a:ext cx="83825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현재 몸무게와 목표몸무게를 입력 받고 주차 별 감량 몸무게를 입력 받으세요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.</a:t>
            </a:r>
          </a:p>
          <a:p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2.    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목표몸무게를 달성하면 축하한다는 문구를 출력하고 입력을 멈추세요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!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A6C7364-B983-4940-9A28-E91F33B50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274" y="2485390"/>
            <a:ext cx="3899453" cy="243930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304AF86-E2FB-4F86-8A23-B4CDEA743FF9}"/>
              </a:ext>
            </a:extLst>
          </p:cNvPr>
          <p:cNvSpPr txBox="1"/>
          <p:nvPr/>
        </p:nvSpPr>
        <p:spPr>
          <a:xfrm>
            <a:off x="860008" y="26615"/>
            <a:ext cx="198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while</a:t>
            </a:r>
            <a:r>
              <a:rPr lang="ko-KR" altLang="en-US" sz="20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문</a:t>
            </a:r>
          </a:p>
        </p:txBody>
      </p:sp>
    </p:spTree>
    <p:extLst>
      <p:ext uri="{BB962C8B-B14F-4D97-AF65-F5344CB8AC3E}">
        <p14:creationId xmlns:p14="http://schemas.microsoft.com/office/powerpoint/2010/main" val="378343148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1859C"/>
        </a:solidFill>
        <a:ln>
          <a:noFill/>
        </a:ln>
      </a:spPr>
      <a:bodyPr rtlCol="0" anchor="ctr"/>
      <a:lstStyle>
        <a:defPPr algn="ctr">
          <a:defRPr dirty="0">
            <a:solidFill>
              <a:schemeClr val="bg1"/>
            </a:solidFill>
            <a:latin typeface="Rix고딕 B" panose="02020603020101020101" pitchFamily="18" charset="-127"/>
            <a:ea typeface="Rix고딕 B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457200" indent="-457200">
          <a:buAutoNum type="arabicPeriod"/>
          <a:defRPr sz="2400" dirty="0" err="1" smtClean="0">
            <a:ln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85000"/>
                <a:lumOff val="15000"/>
              </a:schemeClr>
            </a:solidFill>
            <a:latin typeface="Rix고딕 B" panose="02020603020101020101" pitchFamily="18" charset="-127"/>
            <a:ea typeface="Rix고딕 B" panose="0202060302010102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10484</TotalTime>
  <Words>412</Words>
  <Application>Microsoft Office PowerPoint</Application>
  <PresentationFormat>화면 슬라이드 쇼(16:9)</PresentationFormat>
  <Paragraphs>127</Paragraphs>
  <Slides>13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나눔바른고딕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이 명호</cp:lastModifiedBy>
  <cp:revision>1091</cp:revision>
  <dcterms:created xsi:type="dcterms:W3CDTF">2015-03-17T10:14:13Z</dcterms:created>
  <dcterms:modified xsi:type="dcterms:W3CDTF">2019-04-17T08:40:36Z</dcterms:modified>
</cp:coreProperties>
</file>